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0" r:id="rId4"/>
  </p:sldMasterIdLst>
  <p:notesMasterIdLst>
    <p:notesMasterId r:id="rId59"/>
  </p:notesMasterIdLst>
  <p:sldIdLst>
    <p:sldId id="262" r:id="rId5"/>
    <p:sldId id="1001" r:id="rId6"/>
    <p:sldId id="272" r:id="rId7"/>
    <p:sldId id="968" r:id="rId8"/>
    <p:sldId id="967" r:id="rId9"/>
    <p:sldId id="976" r:id="rId10"/>
    <p:sldId id="926" r:id="rId11"/>
    <p:sldId id="963" r:id="rId12"/>
    <p:sldId id="957" r:id="rId13"/>
    <p:sldId id="959" r:id="rId14"/>
    <p:sldId id="961" r:id="rId15"/>
    <p:sldId id="960" r:id="rId16"/>
    <p:sldId id="962" r:id="rId17"/>
    <p:sldId id="956" r:id="rId18"/>
    <p:sldId id="1002" r:id="rId19"/>
    <p:sldId id="1004" r:id="rId20"/>
    <p:sldId id="1003" r:id="rId21"/>
    <p:sldId id="993" r:id="rId22"/>
    <p:sldId id="995" r:id="rId23"/>
    <p:sldId id="971" r:id="rId24"/>
    <p:sldId id="994" r:id="rId25"/>
    <p:sldId id="996" r:id="rId26"/>
    <p:sldId id="997" r:id="rId27"/>
    <p:sldId id="998" r:id="rId28"/>
    <p:sldId id="999" r:id="rId29"/>
    <p:sldId id="1000" r:id="rId30"/>
    <p:sldId id="986" r:id="rId31"/>
    <p:sldId id="1006" r:id="rId32"/>
    <p:sldId id="972" r:id="rId33"/>
    <p:sldId id="989" r:id="rId34"/>
    <p:sldId id="987" r:id="rId35"/>
    <p:sldId id="990" r:id="rId36"/>
    <p:sldId id="991" r:id="rId37"/>
    <p:sldId id="992" r:id="rId38"/>
    <p:sldId id="988" r:id="rId39"/>
    <p:sldId id="970" r:id="rId40"/>
    <p:sldId id="977" r:id="rId41"/>
    <p:sldId id="973" r:id="rId42"/>
    <p:sldId id="974" r:id="rId43"/>
    <p:sldId id="975" r:id="rId44"/>
    <p:sldId id="1007" r:id="rId45"/>
    <p:sldId id="978" r:id="rId46"/>
    <p:sldId id="979" r:id="rId47"/>
    <p:sldId id="1008" r:id="rId48"/>
    <p:sldId id="1009" r:id="rId49"/>
    <p:sldId id="980" r:id="rId50"/>
    <p:sldId id="981" r:id="rId51"/>
    <p:sldId id="983" r:id="rId52"/>
    <p:sldId id="984" r:id="rId53"/>
    <p:sldId id="985" r:id="rId54"/>
    <p:sldId id="927" r:id="rId55"/>
    <p:sldId id="955" r:id="rId56"/>
    <p:sldId id="966" r:id="rId57"/>
    <p:sldId id="964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A13"/>
    <a:srgbClr val="07185F"/>
    <a:srgbClr val="A62B22"/>
    <a:srgbClr val="081554"/>
    <a:srgbClr val="D1B821"/>
    <a:srgbClr val="8B3D71"/>
    <a:srgbClr val="7E1C70"/>
    <a:srgbClr val="B05918"/>
    <a:srgbClr val="0D0547"/>
    <a:srgbClr val="110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77" autoAdjust="0"/>
  </p:normalViewPr>
  <p:slideViewPr>
    <p:cSldViewPr snapToGrid="0" showGuides="1">
      <p:cViewPr varScale="1">
        <p:scale>
          <a:sx n="66" d="100"/>
          <a:sy n="66" d="100"/>
        </p:scale>
        <p:origin x="696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027AC-15F4-4DD6-AB30-A3BDC42B1B6A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C93D8-2952-4FD2-AAA0-8B6B9B05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9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C93D8-2952-4FD2-AAA0-8B6B9B053A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0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0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2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9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D9CC-BB97-4C4C-A259-3A07600B3BD6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8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4289-3914-4A02-8459-AE421D6D8157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99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6258-0FBF-4A84-BA80-D6B3C6336D83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7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8BBE-DA99-48FD-8072-E40DB1F9D8FF}" type="datetime1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8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10D5-613E-4B92-9B70-922E4FB68957}" type="datetime1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2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1C71-DC54-4DCD-9D20-85A402109199}" type="datetime1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96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BA21-A9B3-41C3-9022-EA355E4C248D}" type="datetime1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99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D090-0E84-401A-AB4C-97D6331EF5DE}" type="datetime1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14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1B35-9803-4986-8144-D5BB32F7E947}" type="datetime1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4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822A-1166-4769-B5BC-4970E378A6CB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37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C41-EEB1-4E51-AC2D-D9BA6F1C10AD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44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00" y="137159"/>
            <a:ext cx="11249025" cy="966469"/>
          </a:xfrm>
          <a:custGeom>
            <a:avLst/>
            <a:gdLst/>
            <a:ahLst/>
            <a:cxnLst/>
            <a:rect l="l" t="t" r="r" b="b"/>
            <a:pathLst>
              <a:path w="11249025" h="966469">
                <a:moveTo>
                  <a:pt x="11248644" y="0"/>
                </a:moveTo>
                <a:lnTo>
                  <a:pt x="0" y="0"/>
                </a:lnTo>
                <a:lnTo>
                  <a:pt x="0" y="966216"/>
                </a:lnTo>
                <a:lnTo>
                  <a:pt x="11248644" y="966216"/>
                </a:lnTo>
                <a:lnTo>
                  <a:pt x="11248644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9600" y="137159"/>
            <a:ext cx="11249025" cy="966469"/>
          </a:xfrm>
          <a:custGeom>
            <a:avLst/>
            <a:gdLst/>
            <a:ahLst/>
            <a:cxnLst/>
            <a:rect l="l" t="t" r="r" b="b"/>
            <a:pathLst>
              <a:path w="11249025" h="966469">
                <a:moveTo>
                  <a:pt x="0" y="966216"/>
                </a:moveTo>
                <a:lnTo>
                  <a:pt x="11248644" y="966216"/>
                </a:lnTo>
                <a:lnTo>
                  <a:pt x="11248644" y="0"/>
                </a:lnTo>
                <a:lnTo>
                  <a:pt x="0" y="0"/>
                </a:lnTo>
                <a:lnTo>
                  <a:pt x="0" y="96621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34309" y="2718943"/>
            <a:ext cx="5723381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081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3715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63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53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433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E7786-2F3A-460C-B1A0-D8821183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DB859-D90C-4695-BD50-3A18DA3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CED970-E738-48A4-8CEF-CC1F053A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BCD2E-1E20-4B96-A20A-B4084C7C15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2916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106BF-0FD7-456B-B0CE-8F611452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D8DF7-C0D4-4B73-9082-8643677C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0E722-D171-4833-BD6F-43A5EC2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589AD-B419-4DBD-859B-099CC28782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01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16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3559F-BEBF-408D-8A12-F5C49252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E5C70E-D149-468A-B8F3-3BF5A82B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61BFB0-252A-4D6F-A406-12DAD2C2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50673-E862-4AE1-9D5E-C0D6BF028D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73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80458CF-884B-4871-B343-760418D1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8C2B072-0EE4-418C-9771-B33C9172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2E0F101-356A-4D13-9EEC-4FE3AA7A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6BD07-DEC6-405A-802D-8B194409D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9603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C3F7DA1-4DAA-42A4-9223-095E9B7E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179EB4D-CC0F-4483-B70D-E0A55429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918D9CA-E370-42DE-BE38-8F4C016A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842C-1F45-420F-9565-749C8CA26A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279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B9CCB89-63DF-4A1D-B4AA-6203F3BB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38D0D97-FB65-4694-B279-14B6D39A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012B97E-7DE3-432C-844D-282F384A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BABF-9DFF-4734-8A98-9C22510772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099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7137ADB-30F1-45C3-9652-06A5E84D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D2D735F-662C-4188-9627-DC1B3385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951EC52-D4B9-4F9B-9111-65CA6110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6980B-F98A-44AA-B995-4AF14B6089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567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D1301CC-A1C2-40AE-BDF3-B4F6AD8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CDAE1A4-2F5F-40A6-B57D-4623A0B3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10907AB-8CF3-4730-8EF5-7E7BD9EA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5B661-0DBF-47BB-92D5-D021A2109E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704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FA38DF4-03EE-449C-856F-0F2BB6F1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CB7FD1D-D553-428B-807F-1DEB7A70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36FF9EE-B7B3-4394-B58C-4B58C875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0BD9-9840-4A02-9E64-D2A93D7944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149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D6D6C-6FC2-414F-93E3-41F12D55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5D4704-2D92-447A-8868-C6D6649F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A3FAE-3062-4304-BD9D-8E2ECFE6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C8AD7-CB73-4EF9-B6BE-A6704671DC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99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DB6DC-ED05-48E9-845E-B32C8885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C32C3-CB9B-4A4B-B120-42708E36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5CCD28-30EA-4D81-922D-6132CD90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11FD3-8187-4DFE-A6FC-3E3CB0A8D7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98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1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6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9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2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8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E2557-A48D-49DA-A629-8EF3B4B587E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24A3-1A10-42E6-B6C4-F068646BCA83}" type="datetime1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651B-E091-4933-9AEC-452C7CD40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082" y="1528013"/>
            <a:ext cx="2345690" cy="48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6082" y="1985898"/>
            <a:ext cx="11214735" cy="427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97666" y="6464680"/>
            <a:ext cx="232409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99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C1C92906-60E5-444B-A98C-BC1FED793A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15" name="Текст 2">
            <a:extLst>
              <a:ext uri="{FF2B5EF4-FFF2-40B4-BE49-F238E27FC236}">
                <a16:creationId xmlns:a16="http://schemas.microsoft.com/office/drawing/2014/main" id="{2492D0C3-0A66-4F90-9C4B-B4EE853CC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2D913-6BB3-47D1-B4A8-9655A3DE8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8E24A3-1A10-42E6-B6C4-F068646BCA83}" type="datetime1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4C8150-5D78-45D6-9771-A313ADD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D2071-ACCA-41DE-8DBC-149E2477D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D27B033-7FC5-459C-8A61-B1C3D366CA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48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net.garant.ru/document/redirect/71436240/1000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80;&#1088;&#1086;.&#1088;&#1092;/wp-content/uploads/2021/10/Metodrekomendacii-municipalnym-organam-upravleniya-obrazovaniem-po-formirovaniju-funkcionalnoj-gramotnosti-obuchajushhihsya.pdf" TargetMode="External"/><Relationship Id="rId2" Type="http://schemas.openxmlformats.org/officeDocument/2006/relationships/hyperlink" Target="http://&#1086;&#1080;&#1088;&#1086;.&#1088;&#1092;/wp-content/uploads/2023/03/Dorozhnaya-karta-Funkcionalnaya-gramotnost-2023.pdf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content/news/130/" TargetMode="External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6;&#1080;&#1088;&#1086;.&#1088;&#1092;/wp-content/uploads/2023/03/FOP-SOO-Prikaz-Ministerstva-prosveshheniya-RF-ot-23-noyabrya-2022-g-N-1014-Ob-utverzhdenii-fed-3.doc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80;&#1088;&#1086;.&#1088;&#1092;/wp-content/uploads/2023/03/Shablon-dlya-shkol-Plan-grafik-vvedeniya-FGOS-SOO.docx" TargetMode="External"/><Relationship Id="rId2" Type="http://schemas.openxmlformats.org/officeDocument/2006/relationships/hyperlink" Target="http://&#1086;&#1080;&#1088;&#1086;.&#1088;&#1092;/rabota-po-obnovlennym-fgos-soo/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Normativnie_dokumenti.htm" TargetMode="External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dsoo.ru/Rabochie_programmi_po_uch.htm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Prikaz_569_Ministerstva_prosvescheniya_Rossijskoj_Federacii_ot_18_07_2022_O_vnesenii_izmenenij_v_federalnij_gosudarstvennij_obra.htm" TargetMode="External"/><Relationship Id="rId2" Type="http://schemas.openxmlformats.org/officeDocument/2006/relationships/hyperlink" Target="https://edsoo.ru/Prikaz_Ministerstva_prosvescheniya_Rossijskoj_Federacii_ot_31_05_2021_286_Ob_utverzhdenii_federalnogo_gosudarstvennogo_obrazovat.htm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171126"/>
          </a:xfrm>
          <a:prstGeom prst="rect">
            <a:avLst/>
          </a:prstGeom>
          <a:solidFill>
            <a:srgbClr val="C73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477677"/>
            <a:ext cx="12192000" cy="325924"/>
          </a:xfrm>
          <a:prstGeom prst="rect">
            <a:avLst/>
          </a:prstGeom>
          <a:solidFill>
            <a:srgbClr val="C73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73A1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72020"/>
            <a:ext cx="12192000" cy="34615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0"/>
          <p:cNvSpPr txBox="1"/>
          <p:nvPr/>
        </p:nvSpPr>
        <p:spPr>
          <a:xfrm>
            <a:off x="175876" y="980389"/>
            <a:ext cx="272175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175876" y="2259438"/>
            <a:ext cx="334393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200" dirty="0">
                <a:solidFill>
                  <a:schemeClr val="bg1"/>
                </a:solidFill>
                <a:latin typeface="Calibri"/>
                <a:cs typeface="Calibri"/>
              </a:rPr>
              <a:t>БУ ОО ДПО «ИНСТИТУТ РАЗВИТИЯ ОБРАЗОВАНИЯ»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1" y="308477"/>
            <a:ext cx="1440493" cy="1639785"/>
          </a:xfrm>
          <a:prstGeom prst="rect">
            <a:avLst/>
          </a:prstGeom>
        </p:spPr>
      </p:pic>
      <p:pic>
        <p:nvPicPr>
          <p:cNvPr id="1026" name="Picture 2" descr="https://pbs.twimg.com/media/EnOfpxjWEAQ6g_w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2450"/>
            <a:ext cx="6304547" cy="315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59884" y="5155395"/>
            <a:ext cx="2732116" cy="6191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C73A13"/>
                </a:solidFill>
              </a:rPr>
              <a:t>10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C73A13"/>
                </a:solidFill>
              </a:rPr>
              <a:t>марта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C73A13"/>
                </a:solidFill>
              </a:rPr>
              <a:t>2023 г.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410688" y="220040"/>
            <a:ext cx="8605436" cy="325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ФГОС общего образования в образовательных организациях Орловской области</a:t>
            </a:r>
            <a:endParaRPr lang="ru-RU" sz="4400" dirty="0"/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 bwMode="auto">
          <a:xfrm>
            <a:off x="6096000" y="3944137"/>
            <a:ext cx="606582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>
                <a:solidFill>
                  <a:srgbClr val="081554"/>
                </a:solidFill>
              </a:rPr>
              <a:t>ЖИРОНКИНА ЛАРИСА НИКОЛАЕВНА</a:t>
            </a:r>
          </a:p>
          <a:p>
            <a:pPr lvl="0">
              <a:defRPr/>
            </a:pPr>
            <a:r>
              <a:rPr lang="ru-RU" dirty="0">
                <a:solidFill>
                  <a:srgbClr val="081554"/>
                </a:solidFill>
              </a:rPr>
              <a:t>заместитель директора БУ ОО ДПО «Институт развития образования», </a:t>
            </a:r>
            <a:r>
              <a:rPr lang="ru-RU" dirty="0" err="1">
                <a:solidFill>
                  <a:srgbClr val="081554"/>
                </a:solidFill>
              </a:rPr>
              <a:t>к.ист.н</a:t>
            </a:r>
            <a:r>
              <a:rPr lang="ru-RU" dirty="0">
                <a:solidFill>
                  <a:srgbClr val="08155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57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15131-6732-45D6-B3B6-189A3420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3" y="189809"/>
            <a:ext cx="11582399" cy="73910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Нормативные правовые документы и ведущие изменения в содержании образования.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ФЗ–371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F7363-A5E0-4A04-9C32-A15A9411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4" y="1161143"/>
            <a:ext cx="11582400" cy="5507047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Установлено требование об объеме содержания и планируемых результатов в ООП, разработанных образовательными организациями </a:t>
            </a:r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в статью 12 ФЗ-273. Дополнение </a:t>
            </a:r>
            <a:r>
              <a:rPr lang="ru-RU" sz="2800" b="1" i="0" dirty="0">
                <a:effectLst/>
                <a:latin typeface="times new roman" panose="02020603050405020304" pitchFamily="18" charset="0"/>
              </a:rPr>
              <a:t>частями 6.</a:t>
            </a:r>
            <a:r>
              <a:rPr lang="ru-RU" sz="2800" b="1" i="0" u="none" strike="noStrike" dirty="0">
                <a:effectLst/>
                <a:latin typeface="times new roman" panose="02020603050405020304" pitchFamily="18" charset="0"/>
              </a:rPr>
              <a:t>1</a:t>
            </a:r>
            <a:r>
              <a:rPr lang="ru-RU" sz="2800" b="1" i="0" dirty="0">
                <a:effectLst/>
                <a:latin typeface="times new roman" panose="02020603050405020304" pitchFamily="18" charset="0"/>
              </a:rPr>
              <a:t> - 6.</a:t>
            </a:r>
            <a:r>
              <a:rPr lang="ru-RU" sz="2800" b="1" i="0" u="none" strike="noStrike" dirty="0">
                <a:effectLst/>
                <a:latin typeface="times new roman" panose="02020603050405020304" pitchFamily="18" charset="0"/>
              </a:rPr>
              <a:t>6</a:t>
            </a:r>
            <a:r>
              <a:rPr lang="ru-RU" sz="2800" b="1" i="0" dirty="0">
                <a:effectLst/>
                <a:latin typeface="times new roman" panose="02020603050405020304" pitchFamily="18" charset="0"/>
              </a:rPr>
              <a:t>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i="0" dirty="0">
                <a:effectLst/>
                <a:latin typeface="times new roman" panose="02020603050405020304" pitchFamily="18" charset="0"/>
              </a:rPr>
              <a:t>6.1. Содержание и планируемые результаты разработанных образовательными организациями образовательных программ должны быть </a:t>
            </a:r>
            <a:r>
              <a:rPr lang="ru-RU" sz="26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 ниже </a:t>
            </a:r>
            <a:r>
              <a:rPr lang="ru-RU" sz="2600" b="0" i="0" u="sng" dirty="0">
                <a:effectLst/>
                <a:latin typeface="times new roman" panose="02020603050405020304" pitchFamily="18" charset="0"/>
              </a:rPr>
              <a:t>соответствующих </a:t>
            </a:r>
            <a:r>
              <a:rPr lang="ru-RU" sz="2600" i="0" u="sng" dirty="0">
                <a:effectLst/>
                <a:latin typeface="times new roman" panose="02020603050405020304" pitchFamily="18" charset="0"/>
              </a:rPr>
              <a:t>содержания и планируемых результатов </a:t>
            </a:r>
            <a:r>
              <a:rPr lang="ru-RU" sz="26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федеральных основных общеобразовательных программ</a:t>
            </a:r>
            <a:r>
              <a:rPr lang="ru-RU" sz="2600" b="0" i="0" u="sng" dirty="0">
                <a:effectLst/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600" b="0" i="0" dirty="0">
                <a:effectLst/>
                <a:latin typeface="times new roman" panose="02020603050405020304" pitchFamily="18" charset="0"/>
              </a:rPr>
              <a:t>6.</a:t>
            </a:r>
            <a:r>
              <a:rPr lang="ru-RU" sz="2600" b="0" i="0" u="none" strike="noStrike" dirty="0">
                <a:effectLst/>
                <a:latin typeface="times new roman" panose="02020603050405020304" pitchFamily="18" charset="0"/>
              </a:rPr>
              <a:t>2</a:t>
            </a:r>
            <a:r>
              <a:rPr lang="ru-RU" sz="2600" b="0" i="0" dirty="0">
                <a:effectLst/>
                <a:latin typeface="times new roman" panose="02020603050405020304" pitchFamily="18" charset="0"/>
              </a:rPr>
              <a:t>. Организация, осуществляющая образовательную деятельность по …программам основного общего, среднего общего образования, при разработке соответствующей общеобразовательной программы </a:t>
            </a:r>
            <a:r>
              <a:rPr lang="ru-RU" sz="2600" i="0" dirty="0">
                <a:effectLst/>
                <a:latin typeface="times new roman" panose="02020603050405020304" pitchFamily="18" charset="0"/>
              </a:rPr>
              <a:t>вправе предусмотреть </a:t>
            </a:r>
            <a:r>
              <a:rPr lang="ru-RU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перераспределение</a:t>
            </a:r>
            <a:r>
              <a:rPr lang="ru-RU" sz="26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600" i="0" dirty="0">
                <a:effectLst/>
                <a:latin typeface="times new roman" panose="02020603050405020304" pitchFamily="18" charset="0"/>
              </a:rPr>
              <a:t>предусмотренного в федеральном учебном плане</a:t>
            </a:r>
            <a:r>
              <a:rPr lang="ru-RU" sz="26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времени </a:t>
            </a:r>
            <a:r>
              <a:rPr lang="ru-RU" sz="2600" i="0" dirty="0">
                <a:effectLst/>
                <a:latin typeface="times new roman" panose="02020603050405020304" pitchFamily="18" charset="0"/>
              </a:rPr>
              <a:t>на изучение учебных предметов, </a:t>
            </a:r>
            <a:r>
              <a:rPr lang="ru-RU" sz="2600" i="0" u="sng" dirty="0">
                <a:effectLst/>
                <a:latin typeface="times new roman" panose="02020603050405020304" pitchFamily="18" charset="0"/>
              </a:rPr>
              <a:t>по которым не проводится государственная итоговая аттестация</a:t>
            </a:r>
            <a:r>
              <a:rPr lang="ru-RU" sz="2600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 пользу изучения иных учебных предметов</a:t>
            </a:r>
            <a:r>
              <a:rPr lang="ru-RU" sz="2600" b="0" i="0" dirty="0">
                <a:effectLst/>
                <a:latin typeface="times new roman" panose="02020603050405020304" pitchFamily="18" charset="0"/>
              </a:rPr>
              <a:t>, в том числе </a:t>
            </a:r>
            <a:r>
              <a:rPr lang="ru-RU" sz="2600" b="0" i="0" u="sng" dirty="0">
                <a:effectLst/>
                <a:latin typeface="times new roman" panose="02020603050405020304" pitchFamily="18" charset="0"/>
              </a:rPr>
              <a:t>на организацию углубленного изучения отдельных учебных предметов и профильное обучение</a:t>
            </a:r>
            <a:r>
              <a:rPr lang="ru-RU" sz="2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DD61B9-4CCE-4067-8929-C2288923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56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15131-6732-45D6-B3B6-189A3420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0148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Нормативные правовые документы и ведущие изменения в содержании образования. Федеральный закон ФЗ–371. Статья 1. </a:t>
            </a:r>
            <a:endParaRPr lang="ru-RU" sz="2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F7363-A5E0-4A04-9C32-A15A9411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132115"/>
            <a:ext cx="11872685" cy="5589370"/>
          </a:xfrm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lvl="0" indent="0">
              <a:buNone/>
              <a:defRPr/>
            </a:pPr>
            <a:r>
              <a:rPr lang="ru-RU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3. Установлено требование </a:t>
            </a:r>
            <a:r>
              <a:rPr lang="ru-RU" sz="26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</a:t>
            </a:r>
            <a:r>
              <a:rPr kumimoji="0" lang="ru-RU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 обязательном использовании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(непосредственном применении)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федеральных рабочих программ (ФРП) по учебным предметам на уровне НОО (3 предмета) и ООО (6 предметов)</a:t>
            </a:r>
            <a:endParaRPr lang="ru-RU" sz="2600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6.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 При разработке основной общеобразовательной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программы образовательные организации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…предусматривают </a:t>
            </a:r>
            <a:r>
              <a:rPr lang="ru-RU" sz="24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непосредственное применение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 реализации 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обязательной части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образовательной программы 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начального общего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образования </a:t>
            </a:r>
            <a:r>
              <a:rPr lang="ru-RU" sz="24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федеральных рабочих программ по учебным предметам</a:t>
            </a:r>
            <a:r>
              <a:rPr lang="ru-RU" sz="24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"Русский язык", "Литературное чтение" и "Окружающий мир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", </a:t>
            </a:r>
          </a:p>
          <a:p>
            <a:pPr marL="0" lvl="0" indent="0">
              <a:buNone/>
              <a:defRPr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 при реализации обязательной части образовательных программ 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основного общего и среднего общего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образования </a:t>
            </a:r>
            <a:r>
              <a:rPr lang="ru-RU" sz="24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федеральных рабочих программ по учебным предметам </a:t>
            </a:r>
            <a:r>
              <a:rPr lang="ru-RU" sz="2400" b="0" i="0" dirty="0">
                <a:effectLst/>
                <a:latin typeface="times new roman" panose="02020603050405020304" pitchFamily="18" charset="0"/>
              </a:rPr>
              <a:t>"Русский язык", "Литература", "История", "Обществознание", "География" и "Основы безопасности жизнедеятельности". </a:t>
            </a:r>
            <a:endParaRPr kumimoji="0" lang="ru-RU" sz="2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r>
              <a:rPr lang="ru-RU" dirty="0"/>
              <a:t>ФРП по математике, физике, химии, биологии, иностранным языкам, технологии и др. будут разработаны к 1 июня 2023 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DD61B9-4CCE-4067-8929-C2288923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02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15131-6732-45D6-B3B6-189A3420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809"/>
            <a:ext cx="10972800" cy="7536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Нормативные правовые документы и ведущие изменения в содержании образования.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ФЗ–371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F7363-A5E0-4A04-9C32-A15A9411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4687"/>
            <a:ext cx="10972800" cy="4921484"/>
          </a:xfrm>
          <a:ln w="1905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lvl="0" indent="0" algn="just">
              <a:buNone/>
              <a:defRPr/>
            </a:pPr>
            <a:r>
              <a:rPr lang="ru-RU" sz="4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4. Термин «примерные основные образовательные программы» (ПООП) заменен на </a:t>
            </a:r>
            <a:r>
              <a:rPr lang="ru-RU" sz="41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41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федеральные образовательные программы</a:t>
            </a:r>
            <a:r>
              <a:rPr lang="ru-RU" sz="4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» и</a:t>
            </a:r>
            <a:r>
              <a:rPr lang="en-US" sz="4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sz="4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или </a:t>
            </a:r>
            <a:r>
              <a:rPr lang="ru-RU" sz="41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41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федеральные основные общеобразовательные программы</a:t>
            </a:r>
            <a:r>
              <a:rPr lang="ru-RU" sz="4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»</a:t>
            </a:r>
          </a:p>
          <a:p>
            <a:pPr marL="0" lvl="0" indent="0" algn="ctr">
              <a:buNone/>
              <a:defRPr/>
            </a:pPr>
            <a:endParaRPr lang="ru-RU" sz="4100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ctr">
              <a:buNone/>
              <a:defRPr/>
            </a:pPr>
            <a:r>
              <a:rPr lang="ru-RU" sz="4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ФОП </a:t>
            </a:r>
            <a:r>
              <a:rPr lang="en-US" sz="4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ru-RU" sz="4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ФООП</a:t>
            </a:r>
            <a:r>
              <a:rPr lang="en-US" sz="4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4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правильны оба варианта, </a:t>
            </a:r>
            <a:r>
              <a:rPr lang="ru-RU" sz="41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правоприемственность</a:t>
            </a:r>
            <a:endParaRPr lang="ru-RU" sz="4100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r>
              <a:rPr lang="ru-RU" sz="4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части 2 статьи 19 слова "</a:t>
            </a:r>
            <a:r>
              <a:rPr lang="ru-RU" sz="41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примерных образовательных программ" заменить словами «федеральных основных общеобразовательных программ </a:t>
            </a:r>
            <a:r>
              <a:rPr lang="ru-RU" sz="4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…</a:t>
            </a:r>
          </a:p>
          <a:p>
            <a:pPr marL="0" lvl="0" indent="0">
              <a:buNone/>
              <a:defRPr/>
            </a:pPr>
            <a:endParaRPr lang="ru-RU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Основные общеобразовательные программы подлежат приведению в соответствие с федеральными основными общеобразовательными программами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 позднее 1 сентября 2023 года.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DD61B9-4CCE-4067-8929-C2288923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1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15131-6732-45D6-B3B6-189A3420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809"/>
            <a:ext cx="10972800" cy="81167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Нормативные правовые документы и ведущие изменения в содержании образования.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ФЗ–371. Статья 3.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F7363-A5E0-4A04-9C32-A15A9411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2115"/>
            <a:ext cx="10972800" cy="4994056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  <a:defRPr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Пункт 4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общеобразовательные программы подлежат приведению в соответствие с федеральными основными общеобразовательными программами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 сентября 2023 года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endParaRPr lang="ru-RU" sz="28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5. 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Установить, что 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учебники, входящие по состоянию на 31 декабря 2022 года в федеральный перечень учебников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…допускаются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 срок действия экспертных заключений (пять лет)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и исключаются из указанного федерального перечня учебников или включаются в него на новый срок действия экспертных заключений по основаниям, предусмотренным порядком формирования федерального перечня учебников.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DD61B9-4CCE-4067-8929-C2288923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0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15131-6732-45D6-B3B6-189A342051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/>
              <a:t>Нормативные правовые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F7363-A5E0-4A04-9C32-A15A94116009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R="0" lvl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21.09.2022 г. № 858 «Об утверждении перечня учебников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допущенных к использованию при реализации имеющих государственную аккредитацию программ начального общего,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образования, </a:t>
            </a:r>
            <a:r>
              <a:rPr kumimoji="0" lang="ru-RU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 организациями, осуществляющими образовательную деятельность и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установления предельного срока использования исключенных учебников</a:t>
            </a:r>
            <a:r>
              <a:rPr kumimoji="0" lang="ru-RU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Пункт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37.3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риказа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31.05.2021 г. № 287 «Об утверждении федерального государственного образовательного стандарта </a:t>
            </a:r>
            <a:r>
              <a:rPr kumimoji="0" lang="ru-RU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должна предоставлять не менее одного учебника и (или) учебного пособия в печатной форме, выпущенных организациями, входящими в </a:t>
            </a:r>
            <a:r>
              <a:rPr lang="ru-RU" sz="3000" b="1" u="sng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перечень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организаций, осуществляющих выпуск учебных пособий»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DD61B9-4CCE-4067-8929-C2288923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7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91AC8-1BB2-474A-A1A2-AD1C2F2E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037B1-4840-4865-B3E5-5125BD3F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4638"/>
            <a:ext cx="10972800" cy="5851531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5400" dirty="0"/>
              <a:t>ОБ ОБЕСПЕЧЕНИИ ФОРМИРОВАНИЯ ФУНКЦИОНАЛЬНОЙ ГРАМОТНОСТИ ОБУЧАЮЩИХСЯ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35DF90-7EF5-4736-9D46-1833B37E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0DCE8-0E3F-4225-9639-6245F3ECF8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и методическое сопровождение на региональном уровне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F3CB-74E1-4558-B605-616DE09B3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1600206"/>
            <a:ext cx="11582399" cy="4983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0" lang="ru-RU" alt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ООП каждой школы нужно включать информацию о функциональной грамотности</a:t>
            </a:r>
            <a:r>
              <a:rPr lang="ru-RU" altLang="ru-RU" sz="25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в соответствии с требованиями ФГОС</a:t>
            </a:r>
            <a:r>
              <a:rPr lang="ru-RU" altLang="ru-RU" sz="25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kumimoji="0" lang="ru-RU" alt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от 28.12.2023г.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оиро.рф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wp-content/uploads/2023/03/Dorozhnaya-karta-Funkcionalnaya-gramotnost-2023.pdf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Департамента образования Орловской области от 08.10.2021г. № 2188 «Методические рекомендации «Об организации работы по формированию функциональной грамотности обучающихся </a:t>
            </a:r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уровне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шаблоны планов работы для школ и муниципальных органов)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оиро.рф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wp-content/uploads/2021/10/Metodrekomendacii-municipalnym-organam-upravleniya-obrazovaniem-po-formirovaniju-funkcionalnoj-gramotnosti-obuchajushhihsya.pdf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439699-306F-40A5-A112-C620FB7F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3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C9089-2F42-4800-89E2-FAB63D4840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2192000" cy="735013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</a:rPr>
              <a:t>Ресурсы Института стратегии развития образования Российской Академии образования </a:t>
            </a:r>
            <a:br>
              <a:rPr lang="ru-RU" altLang="ru-RU" sz="2300" b="1" dirty="0">
                <a:latin typeface="Times New Roman" panose="02020603050405020304" pitchFamily="18" charset="0"/>
              </a:rPr>
            </a:br>
            <a:r>
              <a:rPr lang="ru-RU" altLang="ru-RU" sz="2300" dirty="0">
                <a:latin typeface="Times New Roman" panose="02020603050405020304" pitchFamily="18" charset="0"/>
              </a:rPr>
              <a:t>(ИСРО РАО). ДОСТУПНОСТЬ для 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9F034-DCC7-432B-B108-077B0F5A1C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35013"/>
            <a:ext cx="11901488" cy="61229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5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500" dirty="0">
                <a:latin typeface="Arial" panose="020B0604020202020204" pitchFamily="34" charset="0"/>
              </a:rPr>
              <a:t>В ООП нужно включать информацию о функциональной грамотности.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100" b="1" i="1" dirty="0">
                <a:latin typeface="Arial" panose="020B0604020202020204" pitchFamily="34" charset="0"/>
              </a:rPr>
              <a:t>Каким образом</a:t>
            </a:r>
            <a:r>
              <a:rPr lang="ru-RU" altLang="ru-RU" sz="2100" dirty="0">
                <a:latin typeface="Arial" panose="020B0604020202020204" pitchFamily="34" charset="0"/>
              </a:rPr>
              <a:t>? – в разделы «Планируемые результаты», «Система оценки», «</a:t>
            </a:r>
            <a:r>
              <a:rPr lang="ru-RU" sz="24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Программа формирования универсальных учебных действий» </a:t>
            </a:r>
            <a:r>
              <a:rPr lang="ru-RU" altLang="ru-RU" sz="21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100" b="1" i="1" dirty="0">
                <a:latin typeface="Arial" panose="020B0604020202020204" pitchFamily="34" charset="0"/>
              </a:rPr>
              <a:t>В какой форме развивать?</a:t>
            </a:r>
            <a:r>
              <a:rPr lang="ru-RU" altLang="ru-RU" sz="2100" dirty="0">
                <a:latin typeface="Arial" panose="020B0604020202020204" pitchFamily="34" charset="0"/>
              </a:rPr>
              <a:t> – в рамках уроков (достижения метапредметных результатов), проектной деятельности, введения курса внеурочной деятельности.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1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ru-RU" sz="2500" dirty="0">
                <a:hlinkClick r:id="rId2"/>
              </a:rPr>
              <a:t>http://skiv.instrao.ru/bank-zadaniy/</a:t>
            </a:r>
            <a:r>
              <a:rPr lang="ru-RU" altLang="ru-RU" sz="2500" dirty="0"/>
              <a:t> </a:t>
            </a:r>
            <a:r>
              <a:rPr lang="ru-RU" altLang="ru-RU" sz="2500" b="1" dirty="0">
                <a:solidFill>
                  <a:srgbClr val="FF0000"/>
                </a:solidFill>
              </a:rPr>
              <a:t>ФУНКЦИОНАЛЬНАЯ ГРАМОТНОСТЬ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200" dirty="0">
                <a:solidFill>
                  <a:srgbClr val="333333"/>
                </a:solidFill>
                <a:latin typeface="Times New Roman" panose="02020603050405020304" pitchFamily="18" charset="0"/>
              </a:rPr>
              <a:t>1. Банк заданий для формирования и оценки функциональной грамотности обучающихся основной школы (5-9 классы) представлен по шести направлениям: математическая грамотность, естественнонаучная грамотность, читательская грамотность, финансовая грамотность, глобальные компетенции и креативное мышление.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200" dirty="0">
                <a:solidFill>
                  <a:srgbClr val="333333"/>
                </a:solidFill>
                <a:latin typeface="Times New Roman" panose="02020603050405020304" pitchFamily="18" charset="0"/>
              </a:rPr>
              <a:t>2. В материалах по каждому направлению функциональной грамотности содержатся: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200" dirty="0">
                <a:solidFill>
                  <a:srgbClr val="333333"/>
                </a:solidFill>
                <a:latin typeface="Times New Roman" panose="02020603050405020304" pitchFamily="18" charset="0"/>
              </a:rPr>
              <a:t> списки открытых заданий, тексты самих заданий и сопроводительные материалы: характеристики представленных заданий, система оценивания и методические комментарии;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200" dirty="0">
                <a:solidFill>
                  <a:srgbClr val="333333"/>
                </a:solidFill>
                <a:latin typeface="Times New Roman" panose="02020603050405020304" pitchFamily="18" charset="0"/>
              </a:rPr>
              <a:t> диагностические работы с сопроводительными материалами;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200" dirty="0">
                <a:solidFill>
                  <a:srgbClr val="333333"/>
                </a:solidFill>
                <a:latin typeface="Times New Roman" panose="02020603050405020304" pitchFamily="18" charset="0"/>
              </a:rPr>
              <a:t> методические рекомендации с 5-9 классы</a:t>
            </a:r>
            <a:r>
              <a:rPr lang="ru-RU" alt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333333"/>
                </a:solidFill>
                <a:latin typeface="Verdana" panose="020B0604030504040204" pitchFamily="34" charset="0"/>
              </a:rPr>
              <a:t>+ </a:t>
            </a:r>
            <a:r>
              <a:rPr lang="ru-RU" altLang="ru-RU" sz="2000" b="1" dirty="0">
                <a:solidFill>
                  <a:srgbClr val="486DAA"/>
                </a:solidFill>
                <a:latin typeface="Tahoma" panose="020B0604030504040204" pitchFamily="34" charset="0"/>
                <a:hlinkClick r:id="rId3"/>
              </a:rPr>
              <a:t>Программа курса внеурочной деятельности «Функциональная грамотность: учимся для жизни»</a:t>
            </a:r>
            <a:endParaRPr lang="ru-RU" altLang="ru-RU" sz="2000" dirty="0"/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103C5-168A-4284-806F-4D6866B81293}"/>
              </a:ext>
            </a:extLst>
          </p:cNvPr>
          <p:cNvSpPr txBox="1">
            <a:spLocks noGrp="1"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D9090-BDB6-4EC5-BE9F-3E01C01C84B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905EB-DD9E-4C20-9773-A68AB89F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94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ED271D-D88F-4966-8AD5-05077FCAB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0"/>
            <a:ext cx="11683999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/>
              <a:t>О ВВЕДЕНИИ </a:t>
            </a:r>
            <a:r>
              <a:rPr lang="ru-RU" sz="5400" b="1" u="sng" dirty="0"/>
              <a:t>ФЕДЕРАЛЬНЫХ ОСНОВНЫХ ОБЩЕОБРАЗОВАТЕЛЬНЫХ ПРОГРАММ</a:t>
            </a:r>
            <a:r>
              <a:rPr lang="ru-RU" sz="5400" b="1" dirty="0"/>
              <a:t> НОО, ООО И СОО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348CED-B38B-4DDF-8D28-9505264B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5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B6762-B557-4AE9-8761-BEC38935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274638"/>
            <a:ext cx="11611427" cy="114300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Нормативное правовое сопровождение введения федеральных основных программ (ФОП)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4AFB5-A3A5-47B6-87D5-67314A96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1600206"/>
            <a:ext cx="11611427" cy="5121280"/>
          </a:xfrm>
          <a:ln w="28575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3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НОО утверждена приказом </a:t>
            </a:r>
            <a:r>
              <a:rPr lang="ru-RU" sz="39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16 ноября 2022 г. № 992 </a:t>
            </a:r>
            <a:endParaRPr lang="ru-RU" sz="39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39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ООО утверждена приказом </a:t>
            </a:r>
            <a:r>
              <a:rPr lang="ru-RU" sz="39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16 ноября 2022 г. № 993 </a:t>
            </a:r>
            <a:endParaRPr lang="ru-RU" sz="39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9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СОО утверждена приказом </a:t>
            </a:r>
            <a:r>
              <a:rPr lang="ru-RU" sz="39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23 ноября 2022 г. № 1014 </a:t>
            </a:r>
            <a:r>
              <a:rPr lang="en-US" sz="3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39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оиро.рф</a:t>
            </a:r>
            <a:r>
              <a:rPr lang="ru-RU" sz="3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3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wp-content/uploads/2023/03/FOP-SOO-Prikaz-Ministerstva-prosveshheniya-RF-ot-23-noyabrya-2022-g-N-1014-Ob-utverzhdenii-fed-3.doc</a:t>
            </a:r>
            <a:endParaRPr lang="ru-RU" sz="39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9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0000"/>
              </a:solidFill>
              <a:latin typeface="2"/>
            </a:endParaRPr>
          </a:p>
          <a:p>
            <a:pPr marL="0" indent="0">
              <a:buNone/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- </a:t>
            </a:r>
            <a:r>
              <a:rPr kumimoji="0" lang="ru-RU" sz="3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Информационное письмо </a:t>
            </a:r>
            <a:r>
              <a:rPr kumimoji="0" lang="ru-RU" sz="3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Минпросвещения</a:t>
            </a:r>
            <a:r>
              <a:rPr kumimoji="0" lang="ru-RU" sz="3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от 16.01.2023 г. № 03-68 «О направлении информации» </a:t>
            </a:r>
          </a:p>
          <a:p>
            <a:pPr marL="0" indent="0">
              <a:buNone/>
            </a:pPr>
            <a:r>
              <a:rPr kumimoji="0" lang="ru-RU" sz="3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(о введении федеральных основных образовательных программ)</a:t>
            </a:r>
            <a:endParaRPr lang="ru-RU" sz="38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CFBC4F-4492-4D7E-9B14-64402F73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47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E6450-770C-4D59-826B-9ACB67B5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174171"/>
            <a:ext cx="11567885" cy="856343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53B8D-77B4-4058-B14E-39B7E9E5B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248230"/>
            <a:ext cx="11567885" cy="560977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муниципальных органов образования. Исполнение положений региональных дорожных карт.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Нормативные документы и ведущие изменения в содержании образования. 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Нормативные правовые документы, регулирующие обновление ФГОС.</a:t>
            </a:r>
          </a:p>
          <a:p>
            <a:pPr marL="0" indent="0">
              <a:buNone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 обеспечении формирования функциональной грамотности обучающихся.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 введении федеральных основных образовательных программ НОО, ООО, СОО.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 введении ФГОС СОО и использовании ФООП СОО.</a:t>
            </a:r>
          </a:p>
        </p:txBody>
      </p:sp>
    </p:spTree>
    <p:extLst>
      <p:ext uri="{BB962C8B-B14F-4D97-AF65-F5344CB8AC3E}">
        <p14:creationId xmlns:p14="http://schemas.microsoft.com/office/powerpoint/2010/main" val="280277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D24F1-FC7C-4FDE-93B1-6FE3D7215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62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B97E44-8B2D-4C95-8CDA-5ED0FFBCC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68" t="10493" r="7644"/>
          <a:stretch/>
        </p:blipFill>
        <p:spPr>
          <a:xfrm>
            <a:off x="232227" y="8705"/>
            <a:ext cx="11596915" cy="6858711"/>
          </a:xfrm>
          <a:ln w="12700"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62BD76-D63E-4E8B-8924-9BA10067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6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52728-0729-4F9F-908E-7CE720BE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225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ВСЕ ФООП ПРИВЕДЕНЫ К ЕДИНОЙ СТРУКТУРЕ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4EF5200-0629-4048-934B-857F841BB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85" t="11754" r="6998" b="7231"/>
          <a:stretch/>
        </p:blipFill>
        <p:spPr>
          <a:xfrm>
            <a:off x="516159" y="580680"/>
            <a:ext cx="11159680" cy="6277320"/>
          </a:xfrm>
          <a:ln w="28575"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957686-8426-425C-8830-6ADB3741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5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38382-0553-4ED4-BCE5-D4792B11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0571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dirty="0"/>
              <a:t>Планы </a:t>
            </a:r>
            <a:r>
              <a:rPr lang="ru-RU" sz="3200" dirty="0" err="1"/>
              <a:t>Минпросвещения</a:t>
            </a:r>
            <a:r>
              <a:rPr lang="ru-RU" sz="3200" dirty="0"/>
              <a:t> России по введению ФООП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6CCCEDF-7A3E-4F5F-A696-8FD117D9B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54" t="12520" r="11198" b="2622"/>
          <a:stretch/>
        </p:blipFill>
        <p:spPr>
          <a:xfrm>
            <a:off x="870856" y="644223"/>
            <a:ext cx="9969741" cy="6213778"/>
          </a:xfrm>
          <a:ln w="28575"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A122C0-CA3A-4D7D-84C1-1A187956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95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A6FD-90C3-418B-BA85-85FF216A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FEF46D2-CAD2-48BF-8DD2-BACC35B40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30" t="11145" r="4924" b="2591"/>
          <a:stretch/>
        </p:blipFill>
        <p:spPr>
          <a:xfrm>
            <a:off x="0" y="68257"/>
            <a:ext cx="12118664" cy="6721486"/>
          </a:xfrm>
          <a:ln w="28575"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B75E22-3326-4EE7-9D1C-1CF282F4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77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406BF-0504-43FA-9013-BD96D0B5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EA97927-E53F-4952-8D0F-4A94E9794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69" t="11465" r="7269" b="3232"/>
          <a:stretch/>
        </p:blipFill>
        <p:spPr>
          <a:xfrm>
            <a:off x="0" y="0"/>
            <a:ext cx="12192000" cy="6841923"/>
          </a:xfrm>
          <a:ln w="28575"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7332A0-7248-4211-99E9-0E5F1F09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37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5C253-1725-4137-AC1D-E1BA7EC6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22AC77-7655-49DF-864D-FFEFA44EA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31" t="12427" r="7810" b="2911"/>
          <a:stretch/>
        </p:blipFill>
        <p:spPr>
          <a:xfrm>
            <a:off x="69270" y="0"/>
            <a:ext cx="12053459" cy="6858000"/>
          </a:xfrm>
          <a:ln w="19050"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4F455C-8E06-404B-965F-6570821D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75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5B2F2-9B77-46EE-99A5-319ABADB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ECB54BE-9FA7-4D4D-8D7B-1B16165EE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50" t="13390" r="7630" b="4194"/>
          <a:stretch/>
        </p:blipFill>
        <p:spPr>
          <a:xfrm>
            <a:off x="0" y="68257"/>
            <a:ext cx="12318365" cy="6721486"/>
          </a:xfrm>
          <a:ln w="28575"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1765A6-34BF-4450-B3C7-93DB247E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06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BC452-23E5-4D51-80CB-1C73C228F2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9596F-F55E-4113-8097-68095C13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7085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 введении обновленного ФГОС СОО</a:t>
            </a:r>
            <a:endParaRPr lang="ru-RU" sz="7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428DAE-0B8E-4E0B-9B86-E4EF9612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44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9550E-EF45-42D7-A1A2-40B8127B20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/>
              <a:t>РЕГИОНАЛЬНОЕ МЕТОДИЧЕСКОЕ СОПРОВОЖДЕНИЕ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C89D12-D13D-4144-8E9C-C739B09E8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3600" dirty="0"/>
              <a:t>РАБОТА ПО ОБНОВЛЕННЫМ ФГОС СОО</a:t>
            </a:r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http://</a:t>
            </a:r>
            <a:r>
              <a:rPr lang="ru-RU" sz="3600" dirty="0" err="1">
                <a:hlinkClick r:id="rId2"/>
              </a:rPr>
              <a:t>оиро.рф</a:t>
            </a:r>
            <a:r>
              <a:rPr lang="ru-RU" sz="3600" dirty="0">
                <a:hlinkClick r:id="rId2"/>
              </a:rPr>
              <a:t>/</a:t>
            </a:r>
            <a:r>
              <a:rPr lang="en-US" sz="3600" dirty="0" err="1">
                <a:hlinkClick r:id="rId2"/>
              </a:rPr>
              <a:t>rabota</a:t>
            </a:r>
            <a:r>
              <a:rPr lang="en-US" sz="3600" dirty="0">
                <a:hlinkClick r:id="rId2"/>
              </a:rPr>
              <a:t>-po-</a:t>
            </a:r>
            <a:r>
              <a:rPr lang="en-US" sz="3600" dirty="0" err="1">
                <a:hlinkClick r:id="rId2"/>
              </a:rPr>
              <a:t>obnovlennym</a:t>
            </a:r>
            <a:r>
              <a:rPr lang="en-US" sz="3600" dirty="0">
                <a:hlinkClick r:id="rId2"/>
              </a:rPr>
              <a:t>-</a:t>
            </a:r>
            <a:r>
              <a:rPr lang="en-US" sz="3600" dirty="0" err="1">
                <a:hlinkClick r:id="rId2"/>
              </a:rPr>
              <a:t>fgos-soo</a:t>
            </a:r>
            <a:r>
              <a:rPr lang="en-US" sz="3600" dirty="0">
                <a:hlinkClick r:id="rId2"/>
              </a:rPr>
              <a:t>/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- ШАБЛОН ПЛАНА-ГРАФИКА («дорожной карты») ПО ВВЕДЕНИЮ ФГОС СОО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оиро.рф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wp-content/uploads/2023/03/Shablon-dlya-shkol-Plan-grafik-vvedeniya-FGOS-SOO.docx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21ED31-DB80-4F5E-88AC-EB6A65A1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4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50831-76AB-4A1B-99B4-10B6C2CE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1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709A32-951B-44D1-851E-508DEA67A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31" t="10513" r="17004" b="5540"/>
          <a:stretch/>
        </p:blipFill>
        <p:spPr>
          <a:xfrm>
            <a:off x="609600" y="0"/>
            <a:ext cx="11086691" cy="6861172"/>
          </a:xfrm>
          <a:ln w="12700"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045E68-FA02-4BCC-9B75-1192B560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1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90500"/>
            <a:ext cx="10972800" cy="475130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lang="ru-RU" sz="2900" spc="-5" dirty="0"/>
              <a:t>1. Работа муниципальных органов управления образованием</a:t>
            </a:r>
            <a:endParaRPr sz="2900" dirty="0"/>
          </a:p>
        </p:txBody>
      </p:sp>
      <p:sp>
        <p:nvSpPr>
          <p:cNvPr id="3" name="object 3"/>
          <p:cNvSpPr/>
          <p:nvPr/>
        </p:nvSpPr>
        <p:spPr>
          <a:xfrm>
            <a:off x="203961" y="880719"/>
            <a:ext cx="11741295" cy="5786781"/>
          </a:xfrm>
          <a:custGeom>
            <a:avLst/>
            <a:gdLst/>
            <a:ahLst/>
            <a:cxnLst/>
            <a:rect l="l" t="t" r="r" b="b"/>
            <a:pathLst>
              <a:path w="10972800" h="5168265">
                <a:moveTo>
                  <a:pt x="0" y="5167884"/>
                </a:moveTo>
                <a:lnTo>
                  <a:pt x="10972800" y="5167884"/>
                </a:lnTo>
                <a:lnTo>
                  <a:pt x="10972800" y="0"/>
                </a:lnTo>
                <a:lnTo>
                  <a:pt x="0" y="0"/>
                </a:lnTo>
                <a:lnTo>
                  <a:pt x="0" y="516788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961" y="880719"/>
            <a:ext cx="11552609" cy="605806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на основе региональных Планов-графиков</a:t>
            </a:r>
            <a:r>
              <a:rPr lang="ru-RU" sz="2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(«дорожных карт»)</a:t>
            </a:r>
            <a:r>
              <a:rPr kumimoji="0" lang="ru-RU" sz="23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699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введению ФГОС НОО, ООО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Приказ Департамента образования Орловской области от 22.02.2022 г. № 201 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регионального плана-графика («дорожной карты») по введению и реализации обновленных федеральных государственных образовательных стандартов начального общего и основного общего образования в общеобразовательных организациях Орловской области;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57200" algn="just">
              <a:spcBef>
                <a:spcPts val="480"/>
              </a:spcBef>
              <a:buFontTx/>
              <a:buChar char="-"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введению ФГОС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Департамента образования Орловской области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26.12. 2022 г. № 1953 «Об утверждении регионального плана-графика («дорожной карты») по введению и реализации обновленного федерального государственного образовательного стандарта среднего общего образования в общеобразовательных организациях Орловской области»;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функциональной грамотности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от 28.12.2022 № 1969 «Об утверждении регионального плана-графика («дорожной карты») реализации мероприятий по обеспечению формирования функциональной грамотности обучающихся общеобразовательных организаций Орловской области в 2023 году»;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098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31AEB-7609-411D-9208-FE02FD46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3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Основные изменения в ФГОС СОО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FFEB74-E19D-4824-B975-5A4F96ABD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841830"/>
            <a:ext cx="11524343" cy="5879656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коснулись списка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обязательных учебных предметов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Теперь их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(раньше было 11 (12).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450"/>
              </a:spcAft>
              <a:buClrTx/>
              <a:buSzPts val="1000"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lang="ru-RU" sz="3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Углубленно старшеклассники будут изучать 2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 них (ранее — 3 (4). 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«Математика» стал включать курсы «Алгебра и начала математического анализа», «Геометрия», «Вероятность и статистика».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 перечня обязательных учебных предметов исключена </a:t>
            </a:r>
            <a:r>
              <a:rPr lang="ru-RU" sz="32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«Астрономия</a:t>
            </a:r>
            <a:r>
              <a:rPr lang="ru-RU" sz="3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». В предмет «Физика» добавили требования к результатам освоения астрономии.</a:t>
            </a:r>
            <a:br>
              <a:rPr lang="ru-RU" sz="3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A9CFB1-B916-4DE0-BBF2-9A7869DF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41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3FAEB-1D2F-4931-9AE0-F63DA6C5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3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Основные изменения в ФГОС СОО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C4714-F292-4350-97C8-7E0BC5B36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914400"/>
            <a:ext cx="11480800" cy="5807086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450"/>
              </a:spcAft>
              <a:buSzPts val="1000"/>
              <a:buNone/>
              <a:tabLst>
                <a:tab pos="457200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 перечня обязательных учебных предметов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исключили «Право», «Россию в мире», «Экономику», и «Естествознание», «Экологию».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освоению содержания права и экономики включены в состав «Обществознания».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освоению содержания курса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«Россия в мире» распределены в учебные предметы «История» и «Обществознание».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«Естествознания» и «Экологии» распределено в требования к учебным предметам «Физика», «Химия», «Биология».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EE9531-2692-4AAC-8672-F5AF8C2E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94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96718-9C9A-4ECD-9A41-D1EA2B90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14"/>
            <a:ext cx="10972800" cy="595317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Основные изменения в ФГОС СОО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B3CAA-27A7-4090-BF11-3EDD93505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85372"/>
            <a:ext cx="10972800" cy="524079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требования к результатам освоения истории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добавили знание событий возрождения Российской Федерации как мировой державы, воссоединения Крыма с Россией, специальной военной операции на Украине и других важнейших событий XX—начала XXI века. Также выпускник должен уметь защищать историческую правду, не допускать умаления подвига народа при защите Отечества, давать отпор фальсификациям российской истории.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0D75F8-0CE0-40A8-BD22-04C1CB04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84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B384E-F621-4BEA-B69A-53DDE29C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4276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Основные изменения в ФГОС СОО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FB789-88C0-4C40-9B76-4811DEBE3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6630"/>
            <a:ext cx="10972800" cy="4979540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Установили, что 16 предметов, перечисленных во ФГОС СОО, обязательны для изучения на базовом или углубленном уровне</a:t>
            </a:r>
            <a:r>
              <a:rPr lang="ru-RU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При этом учебный план профиля и индивидуальный учебный </a:t>
            </a:r>
            <a:r>
              <a:rPr lang="ru-RU" sz="32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должны содержать минимум 13 предметов</a:t>
            </a:r>
            <a:r>
              <a:rPr lang="ru-RU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русский язык, литературу, математику, иностранный язык, информатику, физику, химию, биологию, историю, обществознание, географию, физкультуру и ОБЖ.</a:t>
            </a:r>
            <a:br>
              <a:rPr lang="ru-RU" sz="3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705C7E-09DD-4708-84C9-CE848B94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3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EAEDB-3EE8-4BF8-A25A-BA4D964B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5248"/>
          </a:xfr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Основные изменения в ФГОС СОО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06F7E-CB41-4AF1-BB08-3B0D9C9C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" y="1320799"/>
            <a:ext cx="11858172" cy="5262563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7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 два предмета должны изучаться на углубленном уровне</a:t>
            </a:r>
            <a:r>
              <a:rPr lang="ru-RU" sz="27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Их надо выбрать из предметной области, соответствующей профилю обучения, или смежной с ней.</a:t>
            </a:r>
          </a:p>
          <a:p>
            <a:pPr>
              <a:buFontTx/>
              <a:buChar char="-"/>
            </a:pPr>
            <a:r>
              <a:rPr lang="ru-RU" sz="27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нет исключения для универсального профиля. Он также должен предусматривать изучение минимум двух предметов на углубленном уровне</a:t>
            </a:r>
            <a:r>
              <a:rPr lang="ru-RU" sz="27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ru-RU" sz="27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Разрешили не вводить углубленное изучение только в АООП.</a:t>
            </a:r>
            <a:br>
              <a:rPr lang="ru-RU" sz="27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учебных планов АООП предусмотрели замену физкультуры на предмет «Адаптивная физическая культура». </a:t>
            </a:r>
            <a:r>
              <a:rPr lang="ru-RU" sz="27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 внеурочную деятельность надо включить занятия по программе коррекционной работы.</a:t>
            </a:r>
            <a:br>
              <a:rPr lang="ru-RU" sz="27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09E654-E5AD-4884-8974-C6E2E4A7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34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FE1E2-B001-4318-BB3E-BA689A97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4276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Основные изменения в ФГОС СОО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6E5915-BD2C-4980-A21E-2D080B79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117600"/>
            <a:ext cx="11669486" cy="5465762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450"/>
              </a:spcAft>
              <a:buSzPts val="1000"/>
              <a:buNone/>
              <a:tabLst>
                <a:tab pos="457200" algn="l"/>
              </a:tabLst>
            </a:pPr>
            <a: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Максимальное количество учебных занятий за 2 года сократилось на 74 часа и составляет 2516 часов.</a:t>
            </a:r>
            <a:endParaRPr lang="ru-RU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Скорректировали личностные, метапредметные и предметные результаты. Ввели условие, что требования к результатам освоения ООП для детей с ОВЗ определяют в примерных АООП.</a:t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Профильность как ведущее требование.</a:t>
            </a:r>
            <a:endParaRPr lang="ru-RU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Добавили требование к электронной среде. Установили, что условия использования электронной информационно-образовательной среды должны обеспечивать </a:t>
            </a: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безопасность:</a:t>
            </a:r>
            <a:b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хранения информации об участниках образовательных отношений;</a:t>
            </a:r>
            <a:b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цифровых образовательных ресурсов, используемых школой;</a:t>
            </a:r>
            <a:b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организации образовательной деятельности в соответствии с гигиеническими нормативами и санитарно-эпидемиологическими требованиями.</a:t>
            </a:r>
            <a:br>
              <a:rPr lang="ru-RU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69AA89-F669-4382-A8F7-90B91320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33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25C17-A9BE-426C-8276-397F0C92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53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1377D8A-63C6-4620-B334-67B3C7D6B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84" t="11291" r="5177"/>
          <a:stretch/>
        </p:blipFill>
        <p:spPr>
          <a:xfrm>
            <a:off x="159657" y="37246"/>
            <a:ext cx="11998981" cy="682075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D07D05-7751-40A0-A5B4-44F60B33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75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BA72C-D425-42B1-8433-07A25694F7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учебному плану – 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раздел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IV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«Организационный раздел» ФООП СОО</a:t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F0C31-4F95-4D25-B527-EA3BFBAE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</a:rPr>
              <a:t>Всего – 19 вариантов учебных планов: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- 2 варианта технологического профиля (инженерный, инженерно-технологический;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- 1 вариант естественно-научного профиля;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- 6 вариантов гуманитарного профиля;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- 3 варианта социально-экономического профиля;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-1 вариант универсального профиля;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</a:rPr>
              <a:t>6 вариантов учебных профилей с изучением родных языков.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EBD2E1-9911-46A8-962D-B033C19F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93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F63A9-5CB4-4F6E-9CDF-01E66FDA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1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C6E7D2-5B3C-4FD7-B938-05065C9ED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30" t="10564" r="9400" b="2946"/>
          <a:stretch/>
        </p:blipFill>
        <p:spPr>
          <a:xfrm>
            <a:off x="159657" y="1"/>
            <a:ext cx="11701501" cy="6858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4C1894-35B6-48B5-85F4-EEE8EBE1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88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20F4-1426-4323-801E-E36FF78D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07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E91BC4F-2AE1-492A-8FD3-6C41582C1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08" t="11429" r="7327"/>
          <a:stretch/>
        </p:blipFill>
        <p:spPr>
          <a:xfrm>
            <a:off x="435428" y="0"/>
            <a:ext cx="11811618" cy="6858000"/>
          </a:xfrm>
          <a:ln w="12700"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DAC6A-6E95-466E-85A8-89F75E85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2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90500"/>
            <a:ext cx="10972800" cy="475130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lang="ru-RU" sz="2900" spc="-5" dirty="0"/>
              <a:t>1. Работа муниципальных органов управления образованием</a:t>
            </a:r>
            <a:endParaRPr sz="2900" dirty="0"/>
          </a:p>
        </p:txBody>
      </p:sp>
      <p:sp>
        <p:nvSpPr>
          <p:cNvPr id="3" name="object 3"/>
          <p:cNvSpPr/>
          <p:nvPr/>
        </p:nvSpPr>
        <p:spPr>
          <a:xfrm>
            <a:off x="203961" y="880719"/>
            <a:ext cx="11741295" cy="5786781"/>
          </a:xfrm>
          <a:custGeom>
            <a:avLst/>
            <a:gdLst/>
            <a:ahLst/>
            <a:cxnLst/>
            <a:rect l="l" t="t" r="r" b="b"/>
            <a:pathLst>
              <a:path w="10972800" h="5168265">
                <a:moveTo>
                  <a:pt x="0" y="5167884"/>
                </a:moveTo>
                <a:lnTo>
                  <a:pt x="10972800" y="5167884"/>
                </a:lnTo>
                <a:lnTo>
                  <a:pt x="10972800" y="0"/>
                </a:lnTo>
                <a:lnTo>
                  <a:pt x="0" y="0"/>
                </a:lnTo>
                <a:lnTo>
                  <a:pt x="0" y="516788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961" y="880719"/>
            <a:ext cx="11500359" cy="5483874"/>
          </a:xfrm>
          <a:prstGeom prst="rect">
            <a:avLst/>
          </a:prstGeom>
          <a:ln>
            <a:noFill/>
          </a:ln>
        </p:spPr>
        <p:txBody>
          <a:bodyPr vert="horz" wrap="square" lIns="0" tIns="6096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на основе региональных Планов-графиков («дорожных карт»):</a:t>
            </a:r>
          </a:p>
          <a:p>
            <a:pPr marL="469900" lvl="0" indent="-457200" algn="just">
              <a:spcBef>
                <a:spcPts val="480"/>
              </a:spcBef>
              <a:buFontTx/>
              <a:buChar char="-"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со школами с низкими результатами обучения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реализации мер адресной поддержки школ с низкими результатами обучения и/или школ, функционирующих в неблагоприятных условиях, в 2022-2023 учебном году» - 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5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 приказу Департамента образования Орловской области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11.11.2022 № 1643 «О совершенствовании региональных механизмов управления качеством образования по направлению «Система работы со школами с низкими результатами обучения и/или школами, функционирующими в неблагоприятных социальных условиях» на территории Орловской области»;</a:t>
            </a:r>
          </a:p>
          <a:p>
            <a:pPr algn="just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 подготовке обучающихся к ГИА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от 08.09.2022 года № 13.15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«дорожной карты» подготовки и проведения государственной итоговой аттестации по образовательным программам основного общего и среднего общего образования в Орловской области в 2023 году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563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1CE4A-1AF6-4BF0-A6F1-4CA5E355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1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82F13D-E5D2-41CB-8B0E-CBC48C1B7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14" t="11048" r="8516"/>
          <a:stretch/>
        </p:blipFill>
        <p:spPr>
          <a:xfrm>
            <a:off x="-243636" y="-145143"/>
            <a:ext cx="11826036" cy="7001740"/>
          </a:xfrm>
          <a:ln w="12700"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4EB12A-136E-4C14-9A99-24FCFE09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54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EF155-35C8-4561-9473-83C4DDC3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136514"/>
            <a:ext cx="11669485" cy="545657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/>
              <a:t>СТРУКТУРА УЧЕБНОГО ПЛАНА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932FA-C0A3-4BD6-BB2E-10CAA5073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783771"/>
            <a:ext cx="11669485" cy="593771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Указать наименование профиля обучения. Указать: 5-ти или 6-ти дневная неделя.</a:t>
            </a:r>
          </a:p>
          <a:p>
            <a:pPr marL="0" indent="0">
              <a:buNone/>
            </a:pPr>
            <a:r>
              <a:rPr lang="ru-RU" dirty="0"/>
              <a:t>2. Заполнить таблицу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1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Включить три основные части: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Обязательная часть;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Часть, формируемая участниками образовательных отношений;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Учебные курсы внеурочной деятельности.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Посчитать общее количество часов в неделю и в год. Проконтролировать соотношение 80% и 20%.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EDC28C-C719-40D7-B8CA-1CF70720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41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0AABBFE-DA4A-42B7-A8B8-FDA30383C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101355"/>
              </p:ext>
            </p:extLst>
          </p:nvPr>
        </p:nvGraphicFramePr>
        <p:xfrm>
          <a:off x="290287" y="2075543"/>
          <a:ext cx="11292115" cy="1342026"/>
        </p:xfrm>
        <a:graphic>
          <a:graphicData uri="http://schemas.openxmlformats.org/drawingml/2006/table">
            <a:tbl>
              <a:tblPr/>
              <a:tblGrid>
                <a:gridCol w="1717717">
                  <a:extLst>
                    <a:ext uri="{9D8B030D-6E8A-4147-A177-3AD203B41FA5}">
                      <a16:colId xmlns:a16="http://schemas.microsoft.com/office/drawing/2014/main" val="2435921489"/>
                    </a:ext>
                  </a:extLst>
                </a:gridCol>
                <a:gridCol w="2180752">
                  <a:extLst>
                    <a:ext uri="{9D8B030D-6E8A-4147-A177-3AD203B41FA5}">
                      <a16:colId xmlns:a16="http://schemas.microsoft.com/office/drawing/2014/main" val="3797039452"/>
                    </a:ext>
                  </a:extLst>
                </a:gridCol>
                <a:gridCol w="1941765">
                  <a:extLst>
                    <a:ext uri="{9D8B030D-6E8A-4147-A177-3AD203B41FA5}">
                      <a16:colId xmlns:a16="http://schemas.microsoft.com/office/drawing/2014/main" val="668641149"/>
                    </a:ext>
                  </a:extLst>
                </a:gridCol>
                <a:gridCol w="1630473">
                  <a:extLst>
                    <a:ext uri="{9D8B030D-6E8A-4147-A177-3AD203B41FA5}">
                      <a16:colId xmlns:a16="http://schemas.microsoft.com/office/drawing/2014/main" val="2924890977"/>
                    </a:ext>
                  </a:extLst>
                </a:gridCol>
                <a:gridCol w="830078">
                  <a:extLst>
                    <a:ext uri="{9D8B030D-6E8A-4147-A177-3AD203B41FA5}">
                      <a16:colId xmlns:a16="http://schemas.microsoft.com/office/drawing/2014/main" val="2367298902"/>
                    </a:ext>
                  </a:extLst>
                </a:gridCol>
                <a:gridCol w="999842">
                  <a:extLst>
                    <a:ext uri="{9D8B030D-6E8A-4147-A177-3AD203B41FA5}">
                      <a16:colId xmlns:a16="http://schemas.microsoft.com/office/drawing/2014/main" val="1649325881"/>
                    </a:ext>
                  </a:extLst>
                </a:gridCol>
                <a:gridCol w="996329">
                  <a:extLst>
                    <a:ext uri="{9D8B030D-6E8A-4147-A177-3AD203B41FA5}">
                      <a16:colId xmlns:a16="http://schemas.microsoft.com/office/drawing/2014/main" val="1421098856"/>
                    </a:ext>
                  </a:extLst>
                </a:gridCol>
                <a:gridCol w="995159">
                  <a:extLst>
                    <a:ext uri="{9D8B030D-6E8A-4147-A177-3AD203B41FA5}">
                      <a16:colId xmlns:a16="http://schemas.microsoft.com/office/drawing/2014/main" val="242212610"/>
                    </a:ext>
                  </a:extLst>
                </a:gridCol>
              </a:tblGrid>
              <a:tr h="355055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</a:p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курс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модуль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…..-ти дневная неделя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047418"/>
                  </a:ext>
                </a:extLst>
              </a:tr>
              <a:tr h="355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в неделю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88400"/>
                  </a:ext>
                </a:extLst>
              </a:tr>
              <a:tr h="276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26945"/>
                  </a:ext>
                </a:extLst>
              </a:tr>
              <a:tr h="355055">
                <a:tc gridSpan="2"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часть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012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1294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24CC7-52A6-4998-AE06-B154B68A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274638"/>
            <a:ext cx="11829141" cy="114300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менять количество часов в учебных планах школы для 10-11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составленных на основе варианта федерального учебного плана?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25A80-E6CA-4710-9D8F-9A4C6BCD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600206"/>
            <a:ext cx="11103429" cy="512128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  <a:defRPr/>
            </a:pPr>
            <a:r>
              <a:rPr lang="ru-RU" b="1" dirty="0"/>
              <a:t>Ответ: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Можно,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сторону увеличения и за счет часов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выделенных на изучение учебных предметов,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которым не проводится государственная итоговая аттестация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ОБЖ, физическая культура)</a:t>
            </a:r>
            <a:endParaRPr kumimoji="0" lang="ru-RU" sz="3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800" b="1" dirty="0"/>
              <a:t>Основание: пункт б статьи 1 ФЗ 371.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«2. Организация, осуществляющая образовательную деятельность по …программам основного общего, среднего общего образования, при разработке соответствующей общеобразовательной программы </a:t>
            </a: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вправе предусмотреть перераспределение</a:t>
            </a: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предусмотренного в федеральном учебном плане</a:t>
            </a: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времени на изучение учебных предметов, по которым не проводится государственная итоговая аттестация</a:t>
            </a: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в пользу изучения иных учебных предметов, в том числе </a:t>
            </a: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 организацию углубленного изучения отдельных учебных предметов и профильное обучение</a:t>
            </a: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.»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674C70-951E-491D-9838-5D2601B6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25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EA4BA-309C-4D4A-8C05-D4FB37E8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14"/>
            <a:ext cx="12192000" cy="719829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Обратить внимание!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ФГОС ООО и ФООП: 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14A49-BDDB-4B0D-8CA3-9F5695D38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6" y="856343"/>
            <a:ext cx="11669487" cy="600165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 учебных планах в соответствии с требованиями ФГОС и ФООП необходимо четко указывать не только учебные предметы, но и учебные курсы, учебные модули. 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учебном плане для этой цели нужно ввести дополнительный столбец «Учебные курсы/учебные модули»</a:t>
            </a: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учебных планах </a:t>
            </a:r>
            <a:r>
              <a:rPr 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быть указаны формы и сроки промежуточной аттестации.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Данную информацию можно включать как таблицу под учебным планом.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чебные планы включают курсы внеурочной деятельности.</a:t>
            </a:r>
          </a:p>
          <a:p>
            <a:pPr mar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_________________________________________________________________________________</a:t>
            </a:r>
          </a:p>
          <a:p>
            <a:pPr mar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Данное требование касается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математики, истории, ИЗО, музыки, технологии, физической культуры, ОБЖ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3200" kern="1200" dirty="0">
                <a:effectLst/>
                <a:latin typeface="Times New Roman" panose="02020603050405020304" pitchFamily="18" charset="0"/>
                <a:ea typeface="+mn-ea"/>
              </a:rPr>
              <a:t>Учебный предмет "Математика" включает в себя учебные курсы "Алгебра", "Геометрия", "Вероятность и статистика". Учебный предмет "История" включает в себя учебные курсы "История России" и "Всеобщая история".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учебном плане должны быть указаны часы и на учебные курсы, и на учебные модули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требование относится и к части, формируемой участниками образовательных отношений;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26B9B5-4778-4FB2-8305-FC7971B5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16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2619D-9826-4592-A6E7-9094B84D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1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A98EC5-145D-4011-BC3F-693B06E2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44</a:t>
            </a:fld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20B8D64-CBE8-47D1-BCC1-349C1FCE7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133" y="0"/>
            <a:ext cx="7889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62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7F32B-3E32-4866-BF7A-2A565FAA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86587EF-AFF2-481B-BA68-5FC323956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0" t="30679" r="20714" b="21044"/>
          <a:stretch/>
        </p:blipFill>
        <p:spPr>
          <a:xfrm>
            <a:off x="92973" y="535894"/>
            <a:ext cx="12006054" cy="6003029"/>
          </a:xfrm>
          <a:ln w="19050">
            <a:solidFill>
              <a:schemeClr val="tx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A5968C-C976-4C7D-936F-57F9EDBF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70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B879B-80A3-4218-A691-DCA817AD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3" y="136514"/>
            <a:ext cx="11945257" cy="821429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Пример указания учебных предметов, учебных курсов, учебных модулей в учебном плане ООО</a:t>
            </a:r>
            <a:endParaRPr lang="ru-RU" sz="3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E8ECC3A-524C-4F1A-90E9-65390D5E1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16" t="12106" r="20971" b="43639"/>
          <a:stretch/>
        </p:blipFill>
        <p:spPr>
          <a:xfrm>
            <a:off x="-75938" y="1060036"/>
            <a:ext cx="12267938" cy="547888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C8ABA8-A184-4B76-91C2-F1C0AEFF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07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EBFA0-FBB2-480D-AB51-1A6432A8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0"/>
            <a:ext cx="11988800" cy="8708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Пример указания учебных предметов, учебных курсов, учебных модулей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8769FD-60C2-484B-AE4D-1F1CA58DD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6" t="11785" r="21152" b="11013"/>
          <a:stretch/>
        </p:blipFill>
        <p:spPr>
          <a:xfrm>
            <a:off x="1582058" y="746021"/>
            <a:ext cx="7649028" cy="603734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126B9A-F4FE-492A-A9FB-06B20344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48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ABAE-E075-4D48-A36C-B52D03B116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/>
              <a:t>Требования к организации внеурочной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33688-70D3-466B-B1CA-EFDD46DA1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b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Пункт 29.12</a:t>
            </a:r>
            <a:r>
              <a:rPr lang="ru-RU" b="1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 ст. 27 ФОП СОО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По решению педагогического коллектива, родительской общественности, интересов и запросов обучающихся и родителей (законных представителей) несовершеннолетних обучающихся </a:t>
            </a:r>
            <a:r>
              <a:rPr lang="ru-RU" sz="3200" b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план внеурочной деятельности .. модифицируется в соответствии с пятью профилями: естественно-научным, гуманитарным, социально-экономическим, технологическим, универсальным</a:t>
            </a: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8418A0-C64F-41EE-9B62-ADD96BD4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7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EE12A-84A7-4163-8FC1-64343B71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43" y="274638"/>
            <a:ext cx="11800113" cy="114300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000" b="1" dirty="0"/>
              <a:t>Структура внеурочной деятельности: инвариантный вариативный компонент. Профильность как ведущее требование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011C3-AB7B-4D6B-8FAF-09B4624F0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just">
              <a:buNone/>
            </a:pP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29.14. </a:t>
            </a:r>
            <a:r>
              <a:rPr lang="ru-RU" sz="3200" b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Вариативный компонент </a:t>
            </a: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прописывается по отдельным профилям.</a:t>
            </a:r>
          </a:p>
          <a:p>
            <a:pPr indent="0" algn="just">
              <a:buNone/>
            </a:pP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29.14.1. В рамках реализации естественно-научного профиля в осенние (зимние) каникулы 10-го класса организуются поездки и экскурсии в естественно-научные музеи, зоопарки, </a:t>
            </a:r>
            <a:r>
              <a:rPr lang="ru-RU" sz="3200" dirty="0" err="1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биопарки</a:t>
            </a: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, аквариумы, заповедники, национальные парки и другие. В ходе познавательной деятельности на вышеперечисленных объектах реализуются индивидуальные, групповые и коллективные учебно-исследовательские проекты обучающихся.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BEF90E-044B-43BF-910E-2F7E6D45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5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C8E2E-7C48-486B-8F02-AA07D7C9A1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0" lang="ru-RU" sz="3000" b="1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1. Работа муниципальных органов управления образованием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BAD2BB-F157-4A44-9049-58F65DA7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1C5A94-34A1-4B18-A60C-3B35B7CB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6" y="1600206"/>
            <a:ext cx="11088914" cy="4983156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5842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600" dirty="0">
                <a:solidFill>
                  <a:srgbClr val="333333"/>
                </a:solidFill>
                <a:latin typeface="Times New Roman"/>
                <a:cs typeface="Times New Roman"/>
              </a:rPr>
              <a:t>Использовать методические рекомендации ОИРО, </a:t>
            </a:r>
            <a:r>
              <a:rPr lang="ru-RU" sz="3600" b="1" dirty="0">
                <a:solidFill>
                  <a:srgbClr val="333333"/>
                </a:solidFill>
                <a:latin typeface="Times New Roman"/>
                <a:cs typeface="Times New Roman"/>
              </a:rPr>
              <a:t>шаблоны </a:t>
            </a: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Планов-графиков («дорожных карт»); </a:t>
            </a:r>
          </a:p>
          <a:p>
            <a:pPr marL="5842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Результат: разработка и размещение муниципальных Планов-графиков («дорожных карт») на сайтах муниципальных органов, исполняющих полномочия в сфере образования.</a:t>
            </a:r>
          </a:p>
          <a:p>
            <a:pPr marL="5842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Самоконтроль: исполнение – до 15 марта 2023 года.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Контроль на федеральном уровне осуществляется ежегодно ФИОКО в ходе оценке муниципальных управленческих механизмов (МУМ)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72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7C5CC-E5D4-4E55-9289-072228E9C0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Структура внеурочной деятельности: инвариантный вариативный компонент. Профильность как ведущее требование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7FD3A-48F6-4253-A195-F938FEEE5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457200" algn="just"/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В летние (весенние) каникулы 10 класса </a:t>
            </a:r>
            <a:r>
              <a:rPr lang="ru-RU" sz="3200" u="sng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на основе интеграции с организациями дополнительного образования и сетевого взаимодействия с научными и производственными организациями </a:t>
            </a:r>
            <a:r>
              <a:rPr lang="ru-RU" sz="3200" b="1" i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обеспечиваются профессиональные пробы обучающихся на производстве </a:t>
            </a: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(приоритет отдается производствам естественно-научного профиля), подготавливаются и проводятся исследовательские экспедиции (например, эколого-биологической направленности).</a:t>
            </a:r>
          </a:p>
          <a:p>
            <a:pPr indent="457200" algn="just"/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Во втором полугодии 10 класса в рамках часов, отведенных на курсы внеурочной деятельности по выбору обучающихся и воспитательные мероприятия, </a:t>
            </a:r>
            <a:r>
              <a:rPr lang="ru-RU" sz="3200" b="1" i="1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организуется подготовка к профессиональным пробам обучающихся на производстве и к участию в исследовательских экспедициях</a:t>
            </a: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, предусматривается </a:t>
            </a:r>
            <a:r>
              <a:rPr lang="ru-RU" sz="3200" b="1" i="1" u="sng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подготовка и защита индивидуальных или групповых проектов</a:t>
            </a: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0E0961-AB60-4864-9873-9BD6D8A6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36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C8E2E-7C48-486B-8F02-AA07D7C9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4534"/>
            <a:ext cx="11153422" cy="1576740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10033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Информационно-методические письма,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BAD2BB-F157-4A44-9049-58F65DA7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91BD704-AD51-43D1-A9D6-167EBC049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6489"/>
            <a:ext cx="10972800" cy="4109872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«О направлении информации»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16.01.2023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03-68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введении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федеральных основных образовательных программ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(ФООП).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«О направлении методических рекомендаций»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13.01.2023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03-49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системе оценки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обучающимися планируемых результатов освоения программ начального общего, основного общего и среднего общего образования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676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3F7D4-5806-41BA-AEE3-F8158E78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14"/>
            <a:ext cx="11248570" cy="966572"/>
          </a:xfr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инструментов сайта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«Единое содержание общего образования»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https://edsoo.ru/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4CB9E-2A93-48EA-B693-9BDEA0C0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54668"/>
            <a:ext cx="11248571" cy="5366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Федеральные основные образовательные программы (ФООП).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аздел «Нормативные документы»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https://edsoo.ru/Normativnie_dokumenti.htm</a:t>
            </a:r>
            <a:endParaRPr lang="ru-RU" dirty="0"/>
          </a:p>
          <a:p>
            <a:pPr marL="0" indent="0">
              <a:buNone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Федеральные рабочие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учебным предметам</a:t>
            </a:r>
          </a:p>
          <a:p>
            <a:pPr marL="0" indent="0">
              <a:buNone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https://edsoo.ru/Rabochie_programmi_po_uch.htm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Конструктор рабочих программ по учебным предметам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классификатор содержания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A18AFB-0A45-4D36-B957-82E459CF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07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3F7D4-5806-41BA-AEE3-F8158E78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14"/>
            <a:ext cx="11248570" cy="1218154"/>
          </a:xfr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управленческих команд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4CB9E-2A93-48EA-B693-9BDEA0C0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54668"/>
            <a:ext cx="11248571" cy="53668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нормативную базу.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содержание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федеральных основных образовательных программ по уровням образования. Особое внимание – ФОП СОО. Планируемый результат: понимание изменений.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Проанализировать </a:t>
            </a:r>
            <a:r>
              <a:rPr kumimoji="0" lang="ru-RU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 методические ресурсы сайта «Единое содержание общего образования».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https://edsoo.ru/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Проанализировать содержание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федеральных рабочих программ по учебным предметам из ФООП. Определить внесенные изменения.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Проанализировать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учебников по учебным предметам из ФПУ.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Контроль обучения по обновленным ФГОС ООО, ФГОС СОО управленческих кадров и педагогических работников в ОИРО по программам Академии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Планируемый результат: в каждой ОО – утвержденный план-график ПК управленческих кадров и педагогических работников.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A18AFB-0A45-4D36-B957-82E459CF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23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3F7D4-5806-41BA-AEE3-F8158E78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14"/>
            <a:ext cx="11248570" cy="966572"/>
          </a:xfr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4CB9E-2A93-48EA-B693-9BDEA0C0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54668"/>
            <a:ext cx="11248571" cy="5366818"/>
          </a:xfrm>
        </p:spPr>
        <p:txBody>
          <a:bodyPr>
            <a:norm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Спасибо</a:t>
            </a:r>
            <a:r>
              <a:rPr kumimoji="0" lang="ru-RU" sz="4400" b="1" i="0" u="none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</a:t>
            </a:r>
            <a:r>
              <a:rPr kumimoji="0" lang="ru-RU" sz="4400" b="1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44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внимание!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spc="-1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zlniro@yandex.ru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A18AFB-0A45-4D36-B957-82E459CF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6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C8E2E-7C48-486B-8F02-AA07D7C9A1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0" lang="ru-RU" sz="2400" b="1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1. Работа муниципальных органов управления образованием. Шаблон муниципального плана-графика (дорожной карты) по введению ФГОС СОО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BAD2BB-F157-4A44-9049-58F65DA7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5EA7E602-1F01-453F-AAA5-4D01003C0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383589"/>
              </p:ext>
            </p:extLst>
          </p:nvPr>
        </p:nvGraphicFramePr>
        <p:xfrm>
          <a:off x="232228" y="1600200"/>
          <a:ext cx="11669485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1">
                  <a:extLst>
                    <a:ext uri="{9D8B030D-6E8A-4147-A177-3AD203B41FA5}">
                      <a16:colId xmlns:a16="http://schemas.microsoft.com/office/drawing/2014/main" val="1109247232"/>
                    </a:ext>
                  </a:extLst>
                </a:gridCol>
                <a:gridCol w="6734628">
                  <a:extLst>
                    <a:ext uri="{9D8B030D-6E8A-4147-A177-3AD203B41FA5}">
                      <a16:colId xmlns:a16="http://schemas.microsoft.com/office/drawing/2014/main" val="395016323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871688988"/>
                    </a:ext>
                  </a:extLst>
                </a:gridCol>
                <a:gridCol w="1451428">
                  <a:extLst>
                    <a:ext uri="{9D8B030D-6E8A-4147-A177-3AD203B41FA5}">
                      <a16:colId xmlns:a16="http://schemas.microsoft.com/office/drawing/2014/main" val="3986947329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3814259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исполнители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для контроля (результативность)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13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Организационное и нормативное обеспечение перехода на ФГОС СОО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утверждение муниципального плана- графика («дорожной карты») по организации работы введения ФГОС СОО в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общеобразовательных организациях на 2023-2024 уч. год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24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771015" algn="r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муниципального координатора, обеспечивающего организацию повышения квалификации и методической поддержки ОО по вопросам введения обновлённого ФГОС СОО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313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серии совещаний по организационному и методическому сопровождению деятельности по введению обновлённого ФГОС СОО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3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совещаний с подведомственными муниципальными образовательными организациями по вопросам введения обновлённого ФГОС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8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самодиагностики готовности к введению обновлённых ФГОС СОО на муниципальном уровне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 апреля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50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9055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муниципальной системы контроля готовности к введению обновлённого ФГОС СОО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9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мониторинга использования учебников, вошедших в федеральный перечень учебников …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ДАЛЕЕ ПО ШАБЛОНУ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 Unicode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44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17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C8E2E-7C48-486B-8F02-AA07D7C9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321143" cy="1143000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Нормативные правовые документы и ведущие изменения в содержании образования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BAD2BB-F157-4A44-9049-58F65DA7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1C5A94-34A1-4B18-A60C-3B35B7CB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1321142" cy="5121280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kumimoji="0" lang="ru-RU" sz="3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единого научно-методического пространства в РФ для обеспечения качества образования</a:t>
            </a:r>
            <a:endParaRPr lang="ru-RU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ФЗ-273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(с изм. и доп.);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24.09.2022 г. № 371-ФЗ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"Об образовании в Российской Федерации" и статью 1 Федерального закона "Об обязательных требованиях в Российской Федерации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«;</a:t>
            </a:r>
          </a:p>
          <a:p>
            <a:pPr algn="just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СОО;</a:t>
            </a:r>
          </a:p>
          <a:p>
            <a:pPr algn="just">
              <a:buFontTx/>
              <a:buChar char="-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основные образовательные программы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ФООП НОО, ФООП ООО, ФООП СОО.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11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15131-6732-45D6-B3B6-189A342051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документы, регулирующие обновление ФГОС общего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F7363-A5E0-4A04-9C32-A15A9411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600206"/>
            <a:ext cx="11451771" cy="512128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 (Зарегистрирован 05.07.2021 № 64100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 УРОВНЕ НАЧАЛЬНОГО ОБЩЕГО ОБРАЗОВАНИЯ (1-4 </a:t>
            </a:r>
            <a:r>
              <a:rPr lang="ru-RU" sz="1800" b="0" i="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 (Зарегистрирован 05.07.2021 № 64100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</a:t>
            </a:r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 (Зарегистрирован 05.07.2021 № 64100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.)</a:t>
            </a:r>
          </a:p>
          <a:p>
            <a:pPr marL="0" lvl="0" indent="0">
              <a:buNone/>
            </a:pPr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 (Зарегистрирован 05.07.2021 № 64100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Приказ Министерства просвещения Российской Федерации от 31.05.2021 № 286 </a:t>
            </a:r>
            <a:r>
              <a:rPr lang="ru-RU" sz="1800" b="1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 (Зарегистрирован 05.07.2021 № 64100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«Об утверждении федерального государственного образовательного стандарта начального общего образования»</a:t>
            </a:r>
            <a:endParaRPr lang="ru-RU" sz="18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риказ Министерства просвещения Российской Федерации № 569  от 18.07.2022 &quot;О внесении изменений в федеральный государственный образовательный стандарт начального общего образования&quot; (Зарегистрирован 17.08.2022 № 69676)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Приказ Министерства просвещения Российской Федерации № 569 от 18.07.2022 "</a:t>
            </a:r>
            <a:r>
              <a:rPr lang="ru-RU" sz="1800" b="1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риказ Министерства просвещения Российской Федерации № 569  от 18.07.2022 &quot;О внесении изменений в федеральный государственный образовательный стандарт начального общего образования&quot; (Зарегистрирован 17.08.2022 № 69676)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 внесении изменений в федеральный государственный образовательный стандарт начального общего образования</a:t>
            </a:r>
            <a:r>
              <a:rPr lang="ru-RU" sz="1800" b="0" i="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риказ Министерства просвещения Российской Федерации № 569  от 18.07.2022 &quot;О внесении изменений в федеральный государственный образовательный стандарт начального общего образования&quot; (Зарегистрирован 17.08.2022 № 69676)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endParaRPr kumimoji="0" lang="ru-RU" sz="18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tooltip="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 (Зарегистрирован 05.07.2021 № 64100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 УРОВНЕ ОСНОВНОГО ОБЩЕГО ОБРАЗОВАНИЯ (5-9кл.)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Приказ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Минпросвещения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России от 31.05.2021 г. № 287 «Об утверждении федерального государственного образовательного стандарта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основного общего образования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Приказ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Минпросвещения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России от 18.07.2022 № 568 «О внесении изменений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31 мая 2021 года № 287»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tooltip="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 (Зарегистрирован 05.07.2021 № 64100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 УРОВНЕ СРЕДНЕГО ОБЩЕГО ОБРАЗОВАНИЯ (10-11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tooltip="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 (Зарегистрирован 05.07.2021 № 64100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tooltip="Приказ Министерства просвещения Российской Федерации от 31.05.2021 № 286 «Об утверждении федерального государственного образовательного стандарта начального общего образования» (Зарегистрирован 05.07.2021 № 64100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Приказ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Минпросвещения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России от 12.08.2022 г. № 732 «О внесении изменений в федеральный государственный образовательный стандарт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среднего общего образования,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утвержденный приказом Министерства образования и науки Российской Федерации от 17 мая 2022 года № 413».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Начало реализации – для 10 классов с 1 сентября 2023 года.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DD61B9-4CCE-4067-8929-C2288923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70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15131-6732-45D6-B3B6-189A3420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2" y="136513"/>
            <a:ext cx="11538856" cy="937544"/>
          </a:xfr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Нормативные правовые документы и ведущие изменения в содержании образования.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ФЗ–371.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F7363-A5E0-4A04-9C32-A15A9411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1277257"/>
            <a:ext cx="11538857" cy="5444229"/>
          </a:xfrm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lvl="0" indent="0" algn="just">
              <a:buNone/>
              <a:defRPr/>
            </a:pP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Введение нового термина – «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основная общеобразовательная программа» </a:t>
            </a:r>
            <a:endParaRPr lang="ru-RU" sz="29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в пункт 10 статьи 2 ФЗ-273: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основная общеобразовательная программа </a:t>
            </a:r>
            <a:r>
              <a:rPr lang="ru-RU" sz="3000" b="0" i="0" dirty="0">
                <a:solidFill>
                  <a:srgbClr val="020C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 документация (</a:t>
            </a:r>
            <a:r>
              <a:rPr lang="ru-RU" sz="300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учебный план</a:t>
            </a:r>
            <a:r>
              <a:rPr lang="ru-RU" sz="30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учебный график</a:t>
            </a:r>
            <a:r>
              <a:rPr lang="ru-RU" sz="30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рабочие программы учебных предметов</a:t>
            </a:r>
            <a:r>
              <a:rPr lang="ru-RU" sz="30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курсов, дисциплин (модулей), иных компонентов, </a:t>
            </a:r>
            <a:r>
              <a:rPr lang="ru-RU" sz="300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воспитания, федеральный календарный план воспитательной работы</a:t>
            </a:r>
            <a:r>
              <a:rPr lang="ru-RU" sz="3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программы;"</a:t>
            </a:r>
            <a:endParaRPr kumimoji="0" lang="ru-RU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DD61B9-4CCE-4067-8929-C2288923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7651B-E091-4933-9AEC-452C7CD4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315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6036</TotalTime>
  <Words>3619</Words>
  <Application>Microsoft Office PowerPoint</Application>
  <PresentationFormat>Широкоэкранный</PresentationFormat>
  <Paragraphs>305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54</vt:i4>
      </vt:variant>
    </vt:vector>
  </HeadingPairs>
  <TitlesOfParts>
    <vt:vector size="69" baseType="lpstr">
      <vt:lpstr>2</vt:lpstr>
      <vt:lpstr>Arial</vt:lpstr>
      <vt:lpstr>Arial Unicode MS</vt:lpstr>
      <vt:lpstr>Calibri</vt:lpstr>
      <vt:lpstr>Calibri Light</vt:lpstr>
      <vt:lpstr>Roboto</vt:lpstr>
      <vt:lpstr>Tahoma</vt:lpstr>
      <vt:lpstr>Times New Roman</vt:lpstr>
      <vt:lpstr>Times New Roman</vt:lpstr>
      <vt:lpstr>Times New Roman CYR</vt:lpstr>
      <vt:lpstr>Verdana</vt:lpstr>
      <vt:lpstr>Тема Office</vt:lpstr>
      <vt:lpstr>1_Тема Office</vt:lpstr>
      <vt:lpstr>Office Theme</vt:lpstr>
      <vt:lpstr>2_Тема Office</vt:lpstr>
      <vt:lpstr>Презентация PowerPoint</vt:lpstr>
      <vt:lpstr>СОДЕРЖАНИЕ</vt:lpstr>
      <vt:lpstr>1. Работа муниципальных органов управления образованием</vt:lpstr>
      <vt:lpstr>1. Работа муниципальных органов управления образованием</vt:lpstr>
      <vt:lpstr>1. Работа муниципальных органов управления образованием</vt:lpstr>
      <vt:lpstr>1. Работа муниципальных органов управления образованием. Шаблон муниципального плана-графика (дорожной карты) по введению ФГОС СОО</vt:lpstr>
      <vt:lpstr>2. Нормативные правовые документы и ведущие изменения в содержании образования</vt:lpstr>
      <vt:lpstr>Нормативные правовые документы, регулирующие обновление ФГОС общего образования</vt:lpstr>
      <vt:lpstr>2. Нормативные правовые документы и ведущие изменения в содержании образования. Федеральный закон ФЗ–371.</vt:lpstr>
      <vt:lpstr>2. Нормативные правовые документы и ведущие изменения в содержании образования. Федеральный закон ФЗ–371</vt:lpstr>
      <vt:lpstr>2. Нормативные правовые документы и ведущие изменения в содержании образования. Федеральный закон ФЗ–371. Статья 1. </vt:lpstr>
      <vt:lpstr>2. Нормативные правовые документы и ведущие изменения в содержании образования. Федеральный закон ФЗ–371</vt:lpstr>
      <vt:lpstr>2. Нормативные правовые документы и ведущие изменения в содержании образования. Федеральный закон ФЗ–371. Статья 3.</vt:lpstr>
      <vt:lpstr>Нормативные правовые документы</vt:lpstr>
      <vt:lpstr>Презентация PowerPoint</vt:lpstr>
      <vt:lpstr>Нормативное и методическое сопровождение на региональном уровне</vt:lpstr>
      <vt:lpstr>Ресурсы Института стратегии развития образования Российской Академии образования  (ИСРО РАО). ДОСТУПНОСТЬ для ОО</vt:lpstr>
      <vt:lpstr>Презентация PowerPoint</vt:lpstr>
      <vt:lpstr>Нормативное правовое сопровождение введения федеральных основных программ (ФОП)</vt:lpstr>
      <vt:lpstr>Презентация PowerPoint</vt:lpstr>
      <vt:lpstr>ВСЕ ФООП ПРИВЕДЕНЫ К ЕДИНОЙ СТРУКТУРЕ</vt:lpstr>
      <vt:lpstr>Планы Минпросвещения России по введению ФООП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РЕГИОНАЛЬНОЕ МЕТОДИЧЕСКОЕ СОПРОВОЖДЕНИЕ</vt:lpstr>
      <vt:lpstr>Презентация PowerPoint</vt:lpstr>
      <vt:lpstr>Основные изменения в ФГОС СОО</vt:lpstr>
      <vt:lpstr>Основные изменения в ФГОС СОО</vt:lpstr>
      <vt:lpstr>Основные изменения в ФГОС СОО</vt:lpstr>
      <vt:lpstr>Основные изменения в ФГОС СОО</vt:lpstr>
      <vt:lpstr>Основные изменения в ФГОС СОО</vt:lpstr>
      <vt:lpstr>Основные изменения в ФГОС СОО</vt:lpstr>
      <vt:lpstr>Презентация PowerPoint</vt:lpstr>
      <vt:lpstr> Требования к учебному плану –  раздел IV «Организационный раздел» ФООП СОО </vt:lpstr>
      <vt:lpstr>Презентация PowerPoint</vt:lpstr>
      <vt:lpstr>Презентация PowerPoint</vt:lpstr>
      <vt:lpstr>Презентация PowerPoint</vt:lpstr>
      <vt:lpstr>СТРУКТУРА УЧЕБНОГО ПЛАНА</vt:lpstr>
      <vt:lpstr> Можно ли менять количество часов в учебных планах школы для 10-11 кл., составленных на основе варианта федерального учебного плана? </vt:lpstr>
      <vt:lpstr> Обратить внимание! В соответствии с требованиями ФГОС ООО и ФООП:  </vt:lpstr>
      <vt:lpstr>Презентация PowerPoint</vt:lpstr>
      <vt:lpstr>Презентация PowerPoint</vt:lpstr>
      <vt:lpstr>Пример указания учебных предметов, учебных курсов, учебных модулей в учебном плане ООО</vt:lpstr>
      <vt:lpstr>Пример указания учебных предметов, учебных курсов, учебных модулей</vt:lpstr>
      <vt:lpstr>Требования к организации внеурочной деятельности</vt:lpstr>
      <vt:lpstr>Структура внеурочной деятельности: инвариантный вариативный компонент. Профильность как ведущее требование</vt:lpstr>
      <vt:lpstr>Структура внеурочной деятельности: инвариантный вариативный компонент. Профильность как ведущее требование</vt:lpstr>
      <vt:lpstr>Информационно-методические письма,  методические рекомендации</vt:lpstr>
      <vt:lpstr>Использование инструментов сайта  «Единое содержание общего образования» https://edsoo.ru/</vt:lpstr>
      <vt:lpstr>Ответственность управленческих команд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Орловской области</dc:title>
  <dc:creator>Elena</dc:creator>
  <cp:lastModifiedBy>Vladimir Zhironkin</cp:lastModifiedBy>
  <cp:revision>325</cp:revision>
  <dcterms:created xsi:type="dcterms:W3CDTF">2021-12-21T06:53:45Z</dcterms:created>
  <dcterms:modified xsi:type="dcterms:W3CDTF">2023-03-09T20:08:24Z</dcterms:modified>
</cp:coreProperties>
</file>